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32"/>
  </p:notesMasterIdLst>
  <p:sldIdLst>
    <p:sldId id="652" r:id="rId2"/>
    <p:sldId id="265" r:id="rId3"/>
    <p:sldId id="623" r:id="rId4"/>
    <p:sldId id="259" r:id="rId5"/>
    <p:sldId id="625" r:id="rId6"/>
    <p:sldId id="626" r:id="rId7"/>
    <p:sldId id="627" r:id="rId8"/>
    <p:sldId id="628" r:id="rId9"/>
    <p:sldId id="629" r:id="rId10"/>
    <p:sldId id="631" r:id="rId11"/>
    <p:sldId id="632" r:id="rId12"/>
    <p:sldId id="633" r:id="rId13"/>
    <p:sldId id="635" r:id="rId14"/>
    <p:sldId id="634" r:id="rId15"/>
    <p:sldId id="636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44" r:id="rId24"/>
    <p:sldId id="645" r:id="rId25"/>
    <p:sldId id="646" r:id="rId26"/>
    <p:sldId id="647" r:id="rId27"/>
    <p:sldId id="648" r:id="rId28"/>
    <p:sldId id="650" r:id="rId29"/>
    <p:sldId id="651" r:id="rId30"/>
    <p:sldId id="26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33C"/>
    <a:srgbClr val="FF7C35"/>
    <a:srgbClr val="008FC4"/>
    <a:srgbClr val="008781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5"/>
    <p:restoredTop sz="92975"/>
  </p:normalViewPr>
  <p:slideViewPr>
    <p:cSldViewPr snapToGrid="0" snapToObjects="1">
      <p:cViewPr varScale="1">
        <p:scale>
          <a:sx n="67" d="100"/>
          <a:sy n="67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Bernard Pope Schwartz" userId="ad8b9507-2832-4098-ad6f-77e63343ac50" providerId="ADAL" clId="{536D8FD4-4DF3-4886-80EF-077F59B992FD}"/>
    <pc:docChg chg="custSel delSld modSld">
      <pc:chgData name="Christopher Bernard Pope Schwartz" userId="ad8b9507-2832-4098-ad6f-77e63343ac50" providerId="ADAL" clId="{536D8FD4-4DF3-4886-80EF-077F59B992FD}" dt="2020-11-10T16:07:10.260" v="17" actId="1076"/>
      <pc:docMkLst>
        <pc:docMk/>
      </pc:docMkLst>
      <pc:sldChg chg="del">
        <pc:chgData name="Christopher Bernard Pope Schwartz" userId="ad8b9507-2832-4098-ad6f-77e63343ac50" providerId="ADAL" clId="{536D8FD4-4DF3-4886-80EF-077F59B992FD}" dt="2020-11-10T16:06:47.789" v="16" actId="47"/>
        <pc:sldMkLst>
          <pc:docMk/>
          <pc:sldMk cId="508512120" sldId="622"/>
        </pc:sldMkLst>
      </pc:sldChg>
      <pc:sldChg chg="delSp mod">
        <pc:chgData name="Christopher Bernard Pope Schwartz" userId="ad8b9507-2832-4098-ad6f-77e63343ac50" providerId="ADAL" clId="{536D8FD4-4DF3-4886-80EF-077F59B992FD}" dt="2020-11-10T16:06:09.097" v="1" actId="478"/>
        <pc:sldMkLst>
          <pc:docMk/>
          <pc:sldMk cId="899101906" sldId="626"/>
        </pc:sldMkLst>
        <pc:spChg chg="del">
          <ac:chgData name="Christopher Bernard Pope Schwartz" userId="ad8b9507-2832-4098-ad6f-77e63343ac50" providerId="ADAL" clId="{536D8FD4-4DF3-4886-80EF-077F59B992FD}" dt="2020-11-10T16:06:09.097" v="1" actId="478"/>
          <ac:spMkLst>
            <pc:docMk/>
            <pc:sldMk cId="899101906" sldId="626"/>
            <ac:spMk id="4" creationId="{548EDDD4-AE7F-48D1-964B-4AE528D46832}"/>
          </ac:spMkLst>
        </pc:spChg>
        <pc:spChg chg="del">
          <ac:chgData name="Christopher Bernard Pope Schwartz" userId="ad8b9507-2832-4098-ad6f-77e63343ac50" providerId="ADAL" clId="{536D8FD4-4DF3-4886-80EF-077F59B992FD}" dt="2020-11-10T16:06:07.601" v="0" actId="478"/>
          <ac:spMkLst>
            <pc:docMk/>
            <pc:sldMk cId="899101906" sldId="626"/>
            <ac:spMk id="5" creationId="{D7975A0E-52C0-4662-B484-BF9790CCC266}"/>
          </ac:spMkLst>
        </pc:spChg>
      </pc:sldChg>
      <pc:sldChg chg="delSp mod">
        <pc:chgData name="Christopher Bernard Pope Schwartz" userId="ad8b9507-2832-4098-ad6f-77e63343ac50" providerId="ADAL" clId="{536D8FD4-4DF3-4886-80EF-077F59B992FD}" dt="2020-11-10T16:06:11.189" v="2" actId="478"/>
        <pc:sldMkLst>
          <pc:docMk/>
          <pc:sldMk cId="3135886679" sldId="627"/>
        </pc:sldMkLst>
        <pc:spChg chg="del">
          <ac:chgData name="Christopher Bernard Pope Schwartz" userId="ad8b9507-2832-4098-ad6f-77e63343ac50" providerId="ADAL" clId="{536D8FD4-4DF3-4886-80EF-077F59B992FD}" dt="2020-11-10T16:06:11.189" v="2" actId="478"/>
          <ac:spMkLst>
            <pc:docMk/>
            <pc:sldMk cId="3135886679" sldId="627"/>
            <ac:spMk id="5" creationId="{D7975A0E-52C0-4662-B484-BF9790CCC266}"/>
          </ac:spMkLst>
        </pc:spChg>
      </pc:sldChg>
      <pc:sldChg chg="modSp mod">
        <pc:chgData name="Christopher Bernard Pope Schwartz" userId="ad8b9507-2832-4098-ad6f-77e63343ac50" providerId="ADAL" clId="{536D8FD4-4DF3-4886-80EF-077F59B992FD}" dt="2020-11-10T16:06:22.563" v="6" actId="1076"/>
        <pc:sldMkLst>
          <pc:docMk/>
          <pc:sldMk cId="358374702" sldId="629"/>
        </pc:sldMkLst>
        <pc:spChg chg="mod">
          <ac:chgData name="Christopher Bernard Pope Schwartz" userId="ad8b9507-2832-4098-ad6f-77e63343ac50" providerId="ADAL" clId="{536D8FD4-4DF3-4886-80EF-077F59B992FD}" dt="2020-11-10T16:06:18.063" v="3" actId="1076"/>
          <ac:spMkLst>
            <pc:docMk/>
            <pc:sldMk cId="358374702" sldId="629"/>
            <ac:spMk id="2" creationId="{247C61F3-9A04-4EF1-B4B1-4C8974548E72}"/>
          </ac:spMkLst>
        </pc:spChg>
        <pc:picChg chg="mod">
          <ac:chgData name="Christopher Bernard Pope Schwartz" userId="ad8b9507-2832-4098-ad6f-77e63343ac50" providerId="ADAL" clId="{536D8FD4-4DF3-4886-80EF-077F59B992FD}" dt="2020-11-10T16:06:21.404" v="5" actId="1076"/>
          <ac:picMkLst>
            <pc:docMk/>
            <pc:sldMk cId="358374702" sldId="629"/>
            <ac:picMk id="6" creationId="{82A7C34C-CF65-4085-8C9F-0624FE23B781}"/>
          </ac:picMkLst>
        </pc:picChg>
        <pc:picChg chg="mod">
          <ac:chgData name="Christopher Bernard Pope Schwartz" userId="ad8b9507-2832-4098-ad6f-77e63343ac50" providerId="ADAL" clId="{536D8FD4-4DF3-4886-80EF-077F59B992FD}" dt="2020-11-10T16:06:22.563" v="6" actId="1076"/>
          <ac:picMkLst>
            <pc:docMk/>
            <pc:sldMk cId="358374702" sldId="629"/>
            <ac:picMk id="8" creationId="{CF37E258-62B2-49C1-A04D-78CF01D5264F}"/>
          </ac:picMkLst>
        </pc:picChg>
      </pc:sldChg>
      <pc:sldChg chg="delSp mod">
        <pc:chgData name="Christopher Bernard Pope Schwartz" userId="ad8b9507-2832-4098-ad6f-77e63343ac50" providerId="ADAL" clId="{536D8FD4-4DF3-4886-80EF-077F59B992FD}" dt="2020-11-10T16:06:26.723" v="7" actId="478"/>
        <pc:sldMkLst>
          <pc:docMk/>
          <pc:sldMk cId="1759179569" sldId="632"/>
        </pc:sldMkLst>
        <pc:spChg chg="del">
          <ac:chgData name="Christopher Bernard Pope Schwartz" userId="ad8b9507-2832-4098-ad6f-77e63343ac50" providerId="ADAL" clId="{536D8FD4-4DF3-4886-80EF-077F59B992FD}" dt="2020-11-10T16:06:26.723" v="7" actId="478"/>
          <ac:spMkLst>
            <pc:docMk/>
            <pc:sldMk cId="1759179569" sldId="632"/>
            <ac:spMk id="5" creationId="{D7975A0E-52C0-4662-B484-BF9790CCC266}"/>
          </ac:spMkLst>
        </pc:spChg>
      </pc:sldChg>
      <pc:sldChg chg="modSp mod">
        <pc:chgData name="Christopher Bernard Pope Schwartz" userId="ad8b9507-2832-4098-ad6f-77e63343ac50" providerId="ADAL" clId="{536D8FD4-4DF3-4886-80EF-077F59B992FD}" dt="2020-11-10T16:06:44.508" v="15" actId="1076"/>
        <pc:sldMkLst>
          <pc:docMk/>
          <pc:sldMk cId="662252827" sldId="634"/>
        </pc:sldMkLst>
        <pc:spChg chg="mod">
          <ac:chgData name="Christopher Bernard Pope Schwartz" userId="ad8b9507-2832-4098-ad6f-77e63343ac50" providerId="ADAL" clId="{536D8FD4-4DF3-4886-80EF-077F59B992FD}" dt="2020-11-10T16:06:33.820" v="9" actId="1076"/>
          <ac:spMkLst>
            <pc:docMk/>
            <pc:sldMk cId="662252827" sldId="634"/>
            <ac:spMk id="2" creationId="{05C75E53-CC73-4AF5-9E8C-97D536A943C5}"/>
          </ac:spMkLst>
        </pc:spChg>
        <pc:picChg chg="mod">
          <ac:chgData name="Christopher Bernard Pope Schwartz" userId="ad8b9507-2832-4098-ad6f-77e63343ac50" providerId="ADAL" clId="{536D8FD4-4DF3-4886-80EF-077F59B992FD}" dt="2020-11-10T16:06:36.371" v="11" actId="1076"/>
          <ac:picMkLst>
            <pc:docMk/>
            <pc:sldMk cId="662252827" sldId="634"/>
            <ac:picMk id="6" creationId="{3F3DF5FE-04B9-42FF-B2A5-2D33B0FC4AB3}"/>
          </ac:picMkLst>
        </pc:picChg>
        <pc:picChg chg="mod">
          <ac:chgData name="Christopher Bernard Pope Schwartz" userId="ad8b9507-2832-4098-ad6f-77e63343ac50" providerId="ADAL" clId="{536D8FD4-4DF3-4886-80EF-077F59B992FD}" dt="2020-11-10T16:06:42.869" v="14" actId="1076"/>
          <ac:picMkLst>
            <pc:docMk/>
            <pc:sldMk cId="662252827" sldId="634"/>
            <ac:picMk id="7" creationId="{68BE3EFF-43EC-4704-8B6F-CF3393461427}"/>
          </ac:picMkLst>
        </pc:picChg>
        <pc:picChg chg="mod">
          <ac:chgData name="Christopher Bernard Pope Schwartz" userId="ad8b9507-2832-4098-ad6f-77e63343ac50" providerId="ADAL" clId="{536D8FD4-4DF3-4886-80EF-077F59B992FD}" dt="2020-11-10T16:06:44.508" v="15" actId="1076"/>
          <ac:picMkLst>
            <pc:docMk/>
            <pc:sldMk cId="662252827" sldId="634"/>
            <ac:picMk id="8" creationId="{71D0B4D6-A92A-432B-9301-8A9E927B911A}"/>
          </ac:picMkLst>
        </pc:picChg>
      </pc:sldChg>
      <pc:sldChg chg="modSp mod">
        <pc:chgData name="Christopher Bernard Pope Schwartz" userId="ad8b9507-2832-4098-ad6f-77e63343ac50" providerId="ADAL" clId="{536D8FD4-4DF3-4886-80EF-077F59B992FD}" dt="2020-11-10T16:07:10.260" v="17" actId="1076"/>
        <pc:sldMkLst>
          <pc:docMk/>
          <pc:sldMk cId="3227021906" sldId="648"/>
        </pc:sldMkLst>
        <pc:spChg chg="mod">
          <ac:chgData name="Christopher Bernard Pope Schwartz" userId="ad8b9507-2832-4098-ad6f-77e63343ac50" providerId="ADAL" clId="{536D8FD4-4DF3-4886-80EF-077F59B992FD}" dt="2020-11-10T16:07:10.260" v="17" actId="1076"/>
          <ac:spMkLst>
            <pc:docMk/>
            <pc:sldMk cId="3227021906" sldId="648"/>
            <ac:spMk id="2" creationId="{05C75E53-CC73-4AF5-9E8C-97D536A943C5}"/>
          </ac:spMkLst>
        </pc:spChg>
      </pc:sldChg>
      <pc:sldMasterChg chg="delSldLayout">
        <pc:chgData name="Christopher Bernard Pope Schwartz" userId="ad8b9507-2832-4098-ad6f-77e63343ac50" providerId="ADAL" clId="{536D8FD4-4DF3-4886-80EF-077F59B992FD}" dt="2020-11-10T16:06:47.789" v="16" actId="47"/>
        <pc:sldMasterMkLst>
          <pc:docMk/>
          <pc:sldMasterMk cId="3155392697" sldId="2147483693"/>
        </pc:sldMasterMkLst>
        <pc:sldLayoutChg chg="del">
          <pc:chgData name="Christopher Bernard Pope Schwartz" userId="ad8b9507-2832-4098-ad6f-77e63343ac50" providerId="ADAL" clId="{536D8FD4-4DF3-4886-80EF-077F59B992FD}" dt="2020-11-10T16:06:47.789" v="16" actId="47"/>
          <pc:sldLayoutMkLst>
            <pc:docMk/>
            <pc:sldMasterMk cId="3155392697" sldId="2147483693"/>
            <pc:sldLayoutMk cId="1395812443" sldId="2147483707"/>
          </pc:sldLayoutMkLst>
        </pc:sldLayoutChg>
      </pc:sldMasterChg>
    </pc:docChg>
  </pc:docChgLst>
  <pc:docChgLst>
    <pc:chgData name="Christopher Bernard Pope Schwartz" userId="ad8b9507-2832-4098-ad6f-77e63343ac50" providerId="ADAL" clId="{8552CF4E-56C4-480C-8513-90042C55EF37}"/>
    <pc:docChg chg="custSel addSld delSld modSld">
      <pc:chgData name="Christopher Bernard Pope Schwartz" userId="ad8b9507-2832-4098-ad6f-77e63343ac50" providerId="ADAL" clId="{8552CF4E-56C4-480C-8513-90042C55EF37}" dt="2020-11-08T19:13:04.086" v="23" actId="1076"/>
      <pc:docMkLst>
        <pc:docMk/>
      </pc:docMkLst>
      <pc:sldChg chg="addSp modSp mod">
        <pc:chgData name="Christopher Bernard Pope Schwartz" userId="ad8b9507-2832-4098-ad6f-77e63343ac50" providerId="ADAL" clId="{8552CF4E-56C4-480C-8513-90042C55EF37}" dt="2020-11-08T19:12:53.030" v="18" actId="1076"/>
        <pc:sldMkLst>
          <pc:docMk/>
          <pc:sldMk cId="3144841490" sldId="259"/>
        </pc:sldMkLst>
        <pc:picChg chg="add mod">
          <ac:chgData name="Christopher Bernard Pope Schwartz" userId="ad8b9507-2832-4098-ad6f-77e63343ac50" providerId="ADAL" clId="{8552CF4E-56C4-480C-8513-90042C55EF37}" dt="2020-11-08T19:12:53.030" v="18" actId="1076"/>
          <ac:picMkLst>
            <pc:docMk/>
            <pc:sldMk cId="3144841490" sldId="259"/>
            <ac:picMk id="5" creationId="{FF3243D3-2204-4BAF-95ED-5D84413E6144}"/>
          </ac:picMkLst>
        </pc:picChg>
      </pc:sldChg>
      <pc:sldChg chg="modSp del mod">
        <pc:chgData name="Christopher Bernard Pope Schwartz" userId="ad8b9507-2832-4098-ad6f-77e63343ac50" providerId="ADAL" clId="{8552CF4E-56C4-480C-8513-90042C55EF37}" dt="2020-11-08T19:10:29.955" v="5" actId="47"/>
        <pc:sldMkLst>
          <pc:docMk/>
          <pc:sldMk cId="300902776" sldId="268"/>
        </pc:sldMkLst>
        <pc:spChg chg="mod">
          <ac:chgData name="Christopher Bernard Pope Schwartz" userId="ad8b9507-2832-4098-ad6f-77e63343ac50" providerId="ADAL" clId="{8552CF4E-56C4-480C-8513-90042C55EF37}" dt="2020-11-08T19:10:04.608" v="0" actId="1076"/>
          <ac:spMkLst>
            <pc:docMk/>
            <pc:sldMk cId="300902776" sldId="268"/>
            <ac:spMk id="3" creationId="{99C722A7-BC4A-B641-8347-488E2FDBEE1E}"/>
          </ac:spMkLst>
        </pc:spChg>
      </pc:sldChg>
      <pc:sldChg chg="addSp delSp modSp mod">
        <pc:chgData name="Christopher Bernard Pope Schwartz" userId="ad8b9507-2832-4098-ad6f-77e63343ac50" providerId="ADAL" clId="{8552CF4E-56C4-480C-8513-90042C55EF37}" dt="2020-11-08T19:13:04.086" v="23" actId="1076"/>
        <pc:sldMkLst>
          <pc:docMk/>
          <pc:sldMk cId="2723709672" sldId="623"/>
        </pc:sldMkLst>
        <pc:spChg chg="del">
          <ac:chgData name="Christopher Bernard Pope Schwartz" userId="ad8b9507-2832-4098-ad6f-77e63343ac50" providerId="ADAL" clId="{8552CF4E-56C4-480C-8513-90042C55EF37}" dt="2020-11-08T19:10:34.076" v="6" actId="478"/>
          <ac:spMkLst>
            <pc:docMk/>
            <pc:sldMk cId="2723709672" sldId="623"/>
            <ac:spMk id="3" creationId="{2C914851-A0CF-7E44-ACF7-3343087EDC87}"/>
          </ac:spMkLst>
        </pc:spChg>
        <pc:spChg chg="add del mod">
          <ac:chgData name="Christopher Bernard Pope Schwartz" userId="ad8b9507-2832-4098-ad6f-77e63343ac50" providerId="ADAL" clId="{8552CF4E-56C4-480C-8513-90042C55EF37}" dt="2020-11-08T19:10:35.866" v="7" actId="478"/>
          <ac:spMkLst>
            <pc:docMk/>
            <pc:sldMk cId="2723709672" sldId="623"/>
            <ac:spMk id="5" creationId="{0E1ADD3B-C8D0-4D0B-BC16-42F2061CF391}"/>
          </ac:spMkLst>
        </pc:spChg>
        <pc:spChg chg="add del">
          <ac:chgData name="Christopher Bernard Pope Schwartz" userId="ad8b9507-2832-4098-ad6f-77e63343ac50" providerId="ADAL" clId="{8552CF4E-56C4-480C-8513-90042C55EF37}" dt="2020-11-08T19:11:14.098" v="9" actId="478"/>
          <ac:spMkLst>
            <pc:docMk/>
            <pc:sldMk cId="2723709672" sldId="623"/>
            <ac:spMk id="6" creationId="{39329DD3-28B5-4732-BEA5-7C4CFB51ED02}"/>
          </ac:spMkLst>
        </pc:spChg>
        <pc:spChg chg="add del">
          <ac:chgData name="Christopher Bernard Pope Schwartz" userId="ad8b9507-2832-4098-ad6f-77e63343ac50" providerId="ADAL" clId="{8552CF4E-56C4-480C-8513-90042C55EF37}" dt="2020-11-08T19:11:20.182" v="11" actId="478"/>
          <ac:spMkLst>
            <pc:docMk/>
            <pc:sldMk cId="2723709672" sldId="623"/>
            <ac:spMk id="7" creationId="{9F54EBDC-C7D9-48D4-A70A-F6F85610E635}"/>
          </ac:spMkLst>
        </pc:spChg>
        <pc:picChg chg="add mod">
          <ac:chgData name="Christopher Bernard Pope Schwartz" userId="ad8b9507-2832-4098-ad6f-77e63343ac50" providerId="ADAL" clId="{8552CF4E-56C4-480C-8513-90042C55EF37}" dt="2020-11-08T19:13:04.086" v="23" actId="1076"/>
          <ac:picMkLst>
            <pc:docMk/>
            <pc:sldMk cId="2723709672" sldId="623"/>
            <ac:picMk id="1030" creationId="{9EF4C04B-0A58-4E18-A8C6-4A4E9E273964}"/>
          </ac:picMkLst>
        </pc:picChg>
      </pc:sldChg>
      <pc:sldChg chg="addSp delSp modSp add mod">
        <pc:chgData name="Christopher Bernard Pope Schwartz" userId="ad8b9507-2832-4098-ad6f-77e63343ac50" providerId="ADAL" clId="{8552CF4E-56C4-480C-8513-90042C55EF37}" dt="2020-11-08T19:10:26.734" v="4"/>
        <pc:sldMkLst>
          <pc:docMk/>
          <pc:sldMk cId="3446965047" sldId="652"/>
        </pc:sldMkLst>
        <pc:spChg chg="del">
          <ac:chgData name="Christopher Bernard Pope Schwartz" userId="ad8b9507-2832-4098-ad6f-77e63343ac50" providerId="ADAL" clId="{8552CF4E-56C4-480C-8513-90042C55EF37}" dt="2020-11-08T19:10:25.021" v="2" actId="478"/>
          <ac:spMkLst>
            <pc:docMk/>
            <pc:sldMk cId="3446965047" sldId="652"/>
            <ac:spMk id="2" creationId="{D6DA853F-4F6D-9943-91CD-E3B2661CAFB5}"/>
          </ac:spMkLst>
        </pc:spChg>
        <pc:spChg chg="add del mod">
          <ac:chgData name="Christopher Bernard Pope Schwartz" userId="ad8b9507-2832-4098-ad6f-77e63343ac50" providerId="ADAL" clId="{8552CF4E-56C4-480C-8513-90042C55EF37}" dt="2020-11-08T19:10:26.481" v="3" actId="478"/>
          <ac:spMkLst>
            <pc:docMk/>
            <pc:sldMk cId="3446965047" sldId="652"/>
            <ac:spMk id="6" creationId="{D5AFCA0B-561E-4E25-9A19-C325996D8E04}"/>
          </ac:spMkLst>
        </pc:spChg>
        <pc:spChg chg="add mod">
          <ac:chgData name="Christopher Bernard Pope Schwartz" userId="ad8b9507-2832-4098-ad6f-77e63343ac50" providerId="ADAL" clId="{8552CF4E-56C4-480C-8513-90042C55EF37}" dt="2020-11-08T19:10:26.734" v="4"/>
          <ac:spMkLst>
            <pc:docMk/>
            <pc:sldMk cId="3446965047" sldId="652"/>
            <ac:spMk id="11" creationId="{5EC71EA4-7C6B-44B3-AC45-D19792F1D86E}"/>
          </ac:spMkLst>
        </pc:spChg>
        <pc:spChg chg="add mod">
          <ac:chgData name="Christopher Bernard Pope Schwartz" userId="ad8b9507-2832-4098-ad6f-77e63343ac50" providerId="ADAL" clId="{8552CF4E-56C4-480C-8513-90042C55EF37}" dt="2020-11-08T19:10:26.734" v="4"/>
          <ac:spMkLst>
            <pc:docMk/>
            <pc:sldMk cId="3446965047" sldId="652"/>
            <ac:spMk id="12" creationId="{135AB16B-EDFB-4524-8A41-EDB7E1C570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10-11-2020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766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EDD4F3-095B-4D4B-979E-9A5BE3C7FD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30400" y="2297874"/>
            <a:ext cx="9733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capítulo en dos líneas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máximo</a:t>
            </a:r>
            <a:br>
              <a:rPr lang="en-US" dirty="0"/>
            </a:br>
            <a:r>
              <a:rPr lang="en-US" dirty="0"/>
              <a:t>(Calibri Light - Headings 36)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193AB8-51D5-BD49-8231-C5D701613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194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máximo de dos </a:t>
            </a:r>
            <a:r>
              <a:rPr lang="en-US" dirty="0" err="1"/>
              <a:t>líneas</a:t>
            </a:r>
            <a:endParaRPr lang="en-US" dirty="0"/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(Calibri - Body 24)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/>
            </a:lvl1pPr>
          </a:lstStyle>
          <a:p>
            <a:pPr lvl="0"/>
            <a:r>
              <a:rPr lang="en-US" dirty="0"/>
              <a:t>Sección 1</a:t>
            </a:r>
          </a:p>
          <a:p>
            <a:pPr lvl="0"/>
            <a:r>
              <a:rPr lang="en-US" dirty="0"/>
              <a:t>Sección 2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2F214E-72CF-A549-A2D6-626B666B7620}"/>
              </a:ext>
            </a:extLst>
          </p:cNvPr>
          <p:cNvSpPr txBox="1">
            <a:spLocks/>
          </p:cNvSpPr>
          <p:nvPr userDrawn="1"/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Índice</a:t>
            </a:r>
            <a:r>
              <a:rPr lang="en-US" sz="3600" dirty="0"/>
              <a:t> de la </a:t>
            </a:r>
            <a:r>
              <a:rPr lang="en-US" sz="3600" dirty="0" err="1"/>
              <a:t>clase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7938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un contenedor 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Click to edit Master text styles (Calibri - Body 28)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 (Calibri - Body 24)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69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0" r:id="rId2"/>
    <p:sldLayoutId id="2147483708" r:id="rId3"/>
    <p:sldLayoutId id="2147483709" r:id="rId4"/>
    <p:sldLayoutId id="2147483679" r:id="rId5"/>
    <p:sldLayoutId id="2147483712" r:id="rId6"/>
    <p:sldLayoutId id="2147483660" r:id="rId7"/>
    <p:sldLayoutId id="214748367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tplotlib.org/faq/usage_faq.html#parts-of-a-figure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tplotlib.org/3.3.1/api/_as_gen/matplotlib.pyplot.plo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tplotlib.org/3.3.1/api/_as_gen/matplotlib.pyplot.plo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tplotlib.org/3.3.1/api/_as_gen/matplotlib.pyplot.legend.html?highlight=legend#matplotlib.pyplot.legend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plotlib.org/3.3.1/api/_as_gen/matplotlib.pyplot.titl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tplotlib.org/3.3.1/api/_as_gen/matplotlib.pyplot.pi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atplotlib.org/3.3.1/api/_as_gen/matplotlib.pyplot.bar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tplotlib.org/3.3.1/api/_as_gen/matplotlib.pyplot.bar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atplotlib.org/3.3.1/api/_as_gen/matplotlib.pyplot.bar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atplotlib.org/3.3.1/api/_as_gen/matplotlib.pyplot.bar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atplotlib.org/3.3.1/api/_as_gen/matplotlib.pyplot.hist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3.3.1/api/_as_gen/matplotlib.pyplot.colorbar.html#matplotlib.pyplot.colorbar" TargetMode="External"/><Relationship Id="rId2" Type="http://schemas.openxmlformats.org/officeDocument/2006/relationships/hyperlink" Target="https://matplotlib.org/3.3.1/api/_as_gen/matplotlib.pyplot.pcolormesh.html#matplotlib.pyplot.pcolormesh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3.3.1/api/_as_gen/matplotlib.pyplot.scatter.html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matplotlib.org/3.3.1/api/_as_gen/matplotlib.pyplot.plot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cipy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IvezCVcsY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github.com/achael/eht-imag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_tradnl" sz="3200" dirty="0"/>
              <a:t>Christopher Pope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s-ES_tradnl" sz="2000" dirty="0"/>
              <a:t>c.pope@udd.cl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sz="3200" dirty="0"/>
              <a:t>Yanina Leiva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z="2000" dirty="0"/>
              <a:t>y.leiva@udd.cl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EC71EA4-7C6B-44B3-AC45-D19792F1D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235" y="2297874"/>
            <a:ext cx="10363200" cy="1131126"/>
          </a:xfrm>
        </p:spPr>
        <p:txBody>
          <a:bodyPr/>
          <a:lstStyle/>
          <a:p>
            <a:r>
              <a:rPr lang="es-ES_tradnl" dirty="0"/>
              <a:t>Clase 2: </a:t>
            </a:r>
            <a:r>
              <a:rPr lang="es-ES_tradnl" dirty="0" err="1"/>
              <a:t>Matplotlib</a:t>
            </a:r>
            <a:endParaRPr lang="es-ES_tradnl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35AB16B-EDFB-4524-8A41-EDB7E1C57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235" y="3115115"/>
            <a:ext cx="9144000" cy="805486"/>
          </a:xfrm>
        </p:spPr>
        <p:txBody>
          <a:bodyPr/>
          <a:lstStyle/>
          <a:p>
            <a:r>
              <a:rPr lang="es-ES_tradnl" dirty="0"/>
              <a:t>O mas bien dicho: como graficar utilizando Python y no morir en el intento</a:t>
            </a:r>
          </a:p>
        </p:txBody>
      </p:sp>
    </p:spTree>
    <p:extLst>
      <p:ext uri="{BB962C8B-B14F-4D97-AF65-F5344CB8AC3E}">
        <p14:creationId xmlns:p14="http://schemas.microsoft.com/office/powerpoint/2010/main" val="3446965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Calibri (Body)"/>
              </a:rPr>
              <a:t>Scripting:</a:t>
            </a:r>
          </a:p>
          <a:p>
            <a:pPr lvl="1"/>
            <a:r>
              <a:rPr lang="es-ES" dirty="0">
                <a:latin typeface="Calibri (Body)"/>
              </a:rPr>
              <a:t>Es la interfaz mas sencilla para realizar gráficos, es lo mas parecido a graficar tipo MATLAB</a:t>
            </a:r>
          </a:p>
          <a:p>
            <a:pPr lvl="1"/>
            <a:endParaRPr lang="es-ES" dirty="0">
              <a:latin typeface="Calibri (Body)"/>
            </a:endParaRPr>
          </a:p>
          <a:p>
            <a:pPr lvl="1"/>
            <a:r>
              <a:rPr lang="es-ES" dirty="0">
                <a:latin typeface="Calibri (Body)"/>
              </a:rPr>
              <a:t>Para poder utilizar esta capa, solo tenemos que hacer uso del objeto </a:t>
            </a:r>
            <a:r>
              <a:rPr lang="es-ES" dirty="0" err="1">
                <a:latin typeface="Calibri (Body)"/>
              </a:rPr>
              <a:t>pyplot</a:t>
            </a:r>
            <a:endParaRPr lang="es-ES" dirty="0">
              <a:latin typeface="Calibri (Body)"/>
            </a:endParaRPr>
          </a:p>
          <a:p>
            <a:pPr lvl="1"/>
            <a:r>
              <a:rPr lang="es-ES" dirty="0">
                <a:latin typeface="Calibri (Body)"/>
              </a:rPr>
              <a:t>Este objeto, se encargara de automatizar todo el proceso de la capa de artista</a:t>
            </a:r>
          </a:p>
          <a:p>
            <a:pPr lvl="1"/>
            <a:endParaRPr lang="es-ES" dirty="0">
              <a:latin typeface="Calibri (Body)"/>
            </a:endParaRP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Componentes de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75A0E-52C0-4662-B484-BF9790CCC2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/>
              <a:t>https://www.aosabook.org/en/matplotlib.html</a:t>
            </a:r>
          </a:p>
        </p:txBody>
      </p:sp>
    </p:spTree>
    <p:extLst>
      <p:ext uri="{BB962C8B-B14F-4D97-AF65-F5344CB8AC3E}">
        <p14:creationId xmlns:p14="http://schemas.microsoft.com/office/powerpoint/2010/main" val="391725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Calibri (Body)"/>
              </a:rPr>
              <a:t>Ejemplos de Capa de Artista vs Capa de Scripting</a:t>
            </a:r>
          </a:p>
          <a:p>
            <a:pPr lvl="1"/>
            <a:endParaRPr lang="es-ES" dirty="0">
              <a:latin typeface="Calibri (Body)"/>
            </a:endParaRP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Componentes de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727C8-6FDB-4347-8B9C-0A48831B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2293326"/>
            <a:ext cx="257175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441A15-50EA-4E60-9990-F5D8D0C5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75" y="2965248"/>
            <a:ext cx="3690449" cy="3770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1EA41-51B5-4463-A38C-C35104669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45" y="2965248"/>
            <a:ext cx="3501880" cy="2722981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E508AC8-08F2-494D-BCA3-6DBD38966884}"/>
              </a:ext>
            </a:extLst>
          </p:cNvPr>
          <p:cNvCxnSpPr>
            <a:stCxn id="6" idx="1"/>
            <a:endCxn id="7" idx="0"/>
          </p:cNvCxnSpPr>
          <p:nvPr/>
        </p:nvCxnSpPr>
        <p:spPr>
          <a:xfrm rot="10800000" flipV="1">
            <a:off x="2844801" y="2555264"/>
            <a:ext cx="1965325" cy="4099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F10EA57-49FC-4CF3-8293-1C187E80A8A9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7381875" y="2555264"/>
            <a:ext cx="2059610" cy="4099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316734-8892-4E00-9578-83791ACDA835}"/>
              </a:ext>
            </a:extLst>
          </p:cNvPr>
          <p:cNvSpPr txBox="1"/>
          <p:nvPr/>
        </p:nvSpPr>
        <p:spPr>
          <a:xfrm>
            <a:off x="3418109" y="2228677"/>
            <a:ext cx="6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Artist</a:t>
            </a:r>
            <a:endParaRPr lang="es-C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CA8CA9-8E89-43BA-9FF6-A09EEF5CBF56}"/>
              </a:ext>
            </a:extLst>
          </p:cNvPr>
          <p:cNvSpPr txBox="1"/>
          <p:nvPr/>
        </p:nvSpPr>
        <p:spPr>
          <a:xfrm>
            <a:off x="8082035" y="2222055"/>
            <a:ext cx="100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Scripting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5917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3047" cy="4351338"/>
          </a:xfrm>
        </p:spPr>
        <p:txBody>
          <a:bodyPr/>
          <a:lstStyle/>
          <a:p>
            <a:r>
              <a:rPr lang="es-ES" dirty="0">
                <a:latin typeface="Calibri (Body)"/>
              </a:rPr>
              <a:t>Anatomía de un gráfico de </a:t>
            </a:r>
            <a:r>
              <a:rPr lang="es-ES" dirty="0" err="1">
                <a:latin typeface="Calibri (Body)"/>
              </a:rPr>
              <a:t>Matplotlib</a:t>
            </a:r>
            <a:endParaRPr lang="es-ES" dirty="0">
              <a:latin typeface="Calibri (Body)"/>
            </a:endParaRPr>
          </a:p>
          <a:p>
            <a:endParaRPr lang="es-ES" dirty="0">
              <a:latin typeface="Calibri (Body)"/>
            </a:endParaRPr>
          </a:p>
          <a:p>
            <a:r>
              <a:rPr lang="es-ES" dirty="0">
                <a:latin typeface="Calibri (Body)"/>
              </a:rPr>
              <a:t>Acordarse de la capa Artista</a:t>
            </a:r>
          </a:p>
          <a:p>
            <a:endParaRPr lang="es-ES" dirty="0">
              <a:latin typeface="Calibri (Body)"/>
            </a:endParaRPr>
          </a:p>
          <a:p>
            <a:r>
              <a:rPr lang="es-ES" dirty="0">
                <a:latin typeface="Calibri (Body)"/>
              </a:rPr>
              <a:t>Todos estos componentes los podemos modificar</a:t>
            </a: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Componentes de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75A0E-52C0-4662-B484-BF9790CCC2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https://matplotlib.org/faq/usage_faq.html#parts-of-a-figure</a:t>
            </a:r>
            <a:r>
              <a:rPr lang="es-CL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4E13C-8A7C-459B-BBE3-A874FE03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1E23-FB6E-5B48-9BF0-9C8F42A87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Gráficos </a:t>
            </a:r>
            <a:r>
              <a:rPr lang="es-ES_tradnl" dirty="0" err="1"/>
              <a:t>Basicos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14851-A0CF-7E44-ACF7-3343087ED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La verdad, todo esto existe en los notebooks</a:t>
            </a:r>
          </a:p>
        </p:txBody>
      </p:sp>
    </p:spTree>
    <p:extLst>
      <p:ext uri="{BB962C8B-B14F-4D97-AF65-F5344CB8AC3E}">
        <p14:creationId xmlns:p14="http://schemas.microsoft.com/office/powerpoint/2010/main" val="350582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932"/>
            <a:ext cx="10515600" cy="4351338"/>
          </a:xfrm>
        </p:spPr>
        <p:txBody>
          <a:bodyPr/>
          <a:lstStyle/>
          <a:p>
            <a:r>
              <a:rPr lang="es-ES" dirty="0"/>
              <a:t>El método mas básico para graficar utilizando </a:t>
            </a:r>
            <a:r>
              <a:rPr lang="es-ES" dirty="0" err="1">
                <a:latin typeface="Consolas" panose="020B0609020204030204" pitchFamily="49" charset="0"/>
              </a:rPr>
              <a:t>pyplot</a:t>
            </a:r>
            <a:r>
              <a:rPr lang="es-ES" dirty="0"/>
              <a:t>, corresponde con el método </a:t>
            </a:r>
            <a:r>
              <a:rPr lang="es-ES" dirty="0" err="1">
                <a:latin typeface="Consolas" panose="020B0609020204030204" pitchFamily="49" charset="0"/>
              </a:rPr>
              <a:t>plot</a:t>
            </a:r>
            <a:r>
              <a:rPr lang="es-ES" dirty="0"/>
              <a:t>.</a:t>
            </a:r>
          </a:p>
          <a:p>
            <a:r>
              <a:rPr lang="es-ES" dirty="0"/>
              <a:t>La Sintaxis es:</a:t>
            </a:r>
          </a:p>
          <a:p>
            <a:endParaRPr lang="es-ES" dirty="0"/>
          </a:p>
          <a:p>
            <a:r>
              <a:rPr lang="es-ES" dirty="0"/>
              <a:t>Ejemplo: </a:t>
            </a:r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Hola Mundo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https://matplotlib.org/3.3.1/api/_as_gen/matplotlib.pyplot.plot.html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DF5FE-04B9-42FF-B2A5-2D33B0FC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511" y="2521386"/>
            <a:ext cx="4076700" cy="409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BE3EFF-43EC-4704-8B6F-CF339346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986" y="4067914"/>
            <a:ext cx="329565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0B4D6-A92A-432B-9301-8A9E927B9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218" y="3687601"/>
            <a:ext cx="3238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¿Cómo podemos graficar mas de una línea en un mismo Axis?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Ejemplo: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Manejo de elementos de un gráfico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https://matplotlib.org/3.3.1/api/_as_gen/matplotlib.pyplot.plot.html</a:t>
            </a:r>
            <a:r>
              <a:rPr lang="es-CL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3ADABA-DAB9-41B8-AA68-579EA7DA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2247900"/>
            <a:ext cx="3857625" cy="1181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020B44-EEF9-487B-A21A-6F299E22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5" y="3821907"/>
            <a:ext cx="4705350" cy="2486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6039E-CF50-4234-94C2-BA4AC02DB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699" y="4003423"/>
            <a:ext cx="31146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Añadiendo una leyenda con el método </a:t>
            </a:r>
            <a:r>
              <a:rPr lang="es-ES" dirty="0" err="1"/>
              <a:t>plt.legend</a:t>
            </a:r>
            <a:r>
              <a:rPr lang="es-ES" dirty="0"/>
              <a:t>()</a:t>
            </a:r>
          </a:p>
          <a:p>
            <a:r>
              <a:rPr lang="es-ES" dirty="0"/>
              <a:t>Ejemplo: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Manejo de elementos de un gráfico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https://matplotlib.org/3.3.1/api/_as_gen/matplotlib.pyplot.legend.html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10C2A-60F0-4CBD-B141-95680FD47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39" y="3174815"/>
            <a:ext cx="3419475" cy="2486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B55DB-3E6F-4E14-B7C9-2C361DE2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90" y="3174816"/>
            <a:ext cx="3419475" cy="2486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DA983-6F29-4C8F-8F36-67FB856AE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370" y="3384364"/>
            <a:ext cx="3152775" cy="206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29A1CA-3093-40B0-8AB5-5CF544ADBAC5}"/>
              </a:ext>
            </a:extLst>
          </p:cNvPr>
          <p:cNvSpPr txBox="1"/>
          <p:nvPr/>
        </p:nvSpPr>
        <p:spPr>
          <a:xfrm>
            <a:off x="5862723" y="2805484"/>
            <a:ext cx="157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Buena Practica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287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Añadiendo un titulo con el método </a:t>
            </a:r>
            <a:r>
              <a:rPr lang="es-ES" dirty="0" err="1"/>
              <a:t>plt.title</a:t>
            </a:r>
            <a:r>
              <a:rPr lang="es-ES" dirty="0"/>
              <a:t>(“texto”)</a:t>
            </a:r>
          </a:p>
          <a:p>
            <a:r>
              <a:rPr lang="es-ES" dirty="0"/>
              <a:t>Ejemplo: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Manejo de elementos de un gráfico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https://matplotlib.org/3.3.1/api/_as_gen/matplotlib.pyplot.title.html</a:t>
            </a:r>
            <a:r>
              <a:rPr lang="es-CL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EB195-1CB5-4281-8B54-7C791C87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72" y="3319394"/>
            <a:ext cx="4810125" cy="2495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3A5D9-D698-4FDF-97B4-192D6CFC8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123" y="3429000"/>
            <a:ext cx="3181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0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Gráfico de Torta (Pie Chart): </a:t>
            </a:r>
            <a:r>
              <a:rPr lang="es-ES" dirty="0" err="1"/>
              <a:t>plt.pie</a:t>
            </a:r>
            <a:r>
              <a:rPr lang="es-ES" dirty="0"/>
              <a:t>(x,*</a:t>
            </a:r>
            <a:r>
              <a:rPr lang="es-ES" dirty="0" err="1"/>
              <a:t>args</a:t>
            </a:r>
            <a:r>
              <a:rPr lang="es-ES" dirty="0"/>
              <a:t>)</a:t>
            </a:r>
          </a:p>
          <a:p>
            <a:r>
              <a:rPr lang="es-ES" dirty="0"/>
              <a:t>Ejemplos: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https://matplotlib.org/3.3.1/api/_as_gen/matplotlib.pyplot.pie.html</a:t>
            </a:r>
            <a:r>
              <a:rPr lang="es-C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B5382-8A24-4BF4-BDD3-33D0B0BF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6577"/>
            <a:ext cx="2695575" cy="2609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15554-3BCD-4937-AE36-CB90EE01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83" y="3006577"/>
            <a:ext cx="2695575" cy="2838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426A8-4D59-4D60-B3B7-248EEF15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66" y="3006577"/>
            <a:ext cx="2714625" cy="2695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93973F-AB30-4769-91D0-2E9C9F1F2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900" y="3006577"/>
            <a:ext cx="27051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Gráfico de Barras: </a:t>
            </a:r>
            <a:r>
              <a:rPr lang="es-ES" dirty="0" err="1"/>
              <a:t>plt.bar</a:t>
            </a:r>
            <a:r>
              <a:rPr lang="es-ES" dirty="0"/>
              <a:t>(</a:t>
            </a:r>
            <a:r>
              <a:rPr lang="es-ES" dirty="0" err="1"/>
              <a:t>x,y</a:t>
            </a:r>
            <a:r>
              <a:rPr lang="es-ES" dirty="0"/>
              <a:t>,*</a:t>
            </a:r>
            <a:r>
              <a:rPr lang="es-ES" dirty="0" err="1"/>
              <a:t>args</a:t>
            </a:r>
            <a:r>
              <a:rPr lang="es-ES" dirty="0"/>
              <a:t>)</a:t>
            </a:r>
          </a:p>
          <a:p>
            <a:r>
              <a:rPr lang="es-ES" dirty="0"/>
              <a:t>Ejemplos: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https://matplotlib.org/3.3.1/api/_as_gen/matplotlib.pyplot.bar.html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F023E-50D6-43B3-ACE1-FAA8ABAB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2420974"/>
            <a:ext cx="3181350" cy="89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B3F21-A480-44A8-B36E-F50A7B72B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771" y="3527688"/>
            <a:ext cx="3209925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5F7B4-6421-4918-93A6-89EA5AEA5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604" y="3429000"/>
            <a:ext cx="32004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2C50F-137F-EB48-A774-C1973AFD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Introducción a </a:t>
            </a:r>
            <a:r>
              <a:rPr lang="es-ES_tradnl" dirty="0" err="1"/>
              <a:t>Matplotlib</a:t>
            </a:r>
            <a:endParaRPr lang="es-ES_tradnl" dirty="0"/>
          </a:p>
          <a:p>
            <a:r>
              <a:rPr lang="es-ES_tradnl" dirty="0"/>
              <a:t>Gráficos Básicos</a:t>
            </a:r>
          </a:p>
        </p:txBody>
      </p:sp>
    </p:spTree>
    <p:extLst>
      <p:ext uri="{BB962C8B-B14F-4D97-AF65-F5344CB8AC3E}">
        <p14:creationId xmlns:p14="http://schemas.microsoft.com/office/powerpoint/2010/main" val="356821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2450"/>
          </a:xfrm>
        </p:spPr>
        <p:txBody>
          <a:bodyPr/>
          <a:lstStyle/>
          <a:p>
            <a:r>
              <a:rPr lang="es-ES" dirty="0"/>
              <a:t>¿Podremos agregar mas barras? (Los promedios de mujeres)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 - Barras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https://matplotlib.org/3.3.1/api/_as_gen/matplotlib.pyplot.bar.html</a:t>
            </a:r>
            <a:r>
              <a:rPr lang="es-C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28B5B-0826-4D18-882E-8BCCD906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85" y="2600325"/>
            <a:ext cx="4314825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AF115D-208E-4031-8CEC-CE838B9F8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3236289"/>
            <a:ext cx="3124200" cy="2105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F59D72-439C-4A69-B92B-77DB64449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928" y="2600325"/>
            <a:ext cx="4371975" cy="552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5898D-A792-437F-8276-0D286E467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771" y="3236289"/>
            <a:ext cx="3162300" cy="2105025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7F6CC1F-01CC-4A61-A7F2-D3CC30CE4A4E}"/>
              </a:ext>
            </a:extLst>
          </p:cNvPr>
          <p:cNvSpPr txBox="1">
            <a:spLocks/>
          </p:cNvSpPr>
          <p:nvPr/>
        </p:nvSpPr>
        <p:spPr>
          <a:xfrm>
            <a:off x="838200" y="5424828"/>
            <a:ext cx="10515600" cy="552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Tenemos que modificar los ejes X de ambas barras para que no se solapen</a:t>
            </a:r>
          </a:p>
        </p:txBody>
      </p:sp>
    </p:spTree>
    <p:extLst>
      <p:ext uri="{BB962C8B-B14F-4D97-AF65-F5344CB8AC3E}">
        <p14:creationId xmlns:p14="http://schemas.microsoft.com/office/powerpoint/2010/main" val="5845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Barras Apiladas: </a:t>
            </a:r>
            <a:r>
              <a:rPr lang="es-ES" dirty="0" err="1"/>
              <a:t>plt.bar</a:t>
            </a:r>
            <a:r>
              <a:rPr lang="es-ES" dirty="0"/>
              <a:t>(</a:t>
            </a:r>
            <a:r>
              <a:rPr lang="es-ES" dirty="0" err="1"/>
              <a:t>x,y,bottom</a:t>
            </a:r>
            <a:r>
              <a:rPr lang="es-ES" dirty="0"/>
              <a:t>=</a:t>
            </a:r>
            <a:r>
              <a:rPr lang="es-ES" dirty="0" err="1"/>
              <a:t>var</a:t>
            </a:r>
            <a:r>
              <a:rPr lang="es-ES" dirty="0"/>
              <a:t>,*</a:t>
            </a:r>
            <a:r>
              <a:rPr lang="es-ES" dirty="0" err="1"/>
              <a:t>args</a:t>
            </a:r>
            <a:r>
              <a:rPr lang="es-E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 - Barras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https://matplotlib.org/3.3.1/api/_as_gen/matplotlib.pyplot.bar.html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05A66-5F80-4539-9B5F-77B52E599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562" y="2543175"/>
            <a:ext cx="47148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9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Cambiando </a:t>
            </a:r>
            <a:r>
              <a:rPr lang="es-ES" dirty="0" err="1"/>
              <a:t>Ticks</a:t>
            </a:r>
            <a:r>
              <a:rPr lang="es-ES" dirty="0"/>
              <a:t>: </a:t>
            </a:r>
            <a:r>
              <a:rPr lang="es-ES" dirty="0" err="1"/>
              <a:t>plt.xticks</a:t>
            </a:r>
            <a:r>
              <a:rPr lang="es-ES" dirty="0"/>
              <a:t>(x , </a:t>
            </a:r>
            <a:r>
              <a:rPr lang="es-ES" dirty="0" err="1"/>
              <a:t>labels</a:t>
            </a:r>
            <a:r>
              <a:rPr lang="es-E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 - Barras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https://matplotlib.org/3.3.1/api/_as_gen/matplotlib.pyplot.bar.html</a:t>
            </a:r>
            <a:r>
              <a:rPr lang="es-CL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119F5-0FE9-41A1-B9CB-013AA1E4E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12" y="2230622"/>
            <a:ext cx="39909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31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Histogramas: </a:t>
            </a:r>
            <a:r>
              <a:rPr lang="es-ES" dirty="0" err="1"/>
              <a:t>plt.hist</a:t>
            </a:r>
            <a:r>
              <a:rPr lang="es-ES" dirty="0"/>
              <a:t>(</a:t>
            </a:r>
            <a:r>
              <a:rPr lang="es-ES" dirty="0" err="1"/>
              <a:t>x,num_bins</a:t>
            </a:r>
            <a:r>
              <a:rPr lang="es-E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Otros tipos de gráficos 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https://matplotlib.org/3.3.1/api/_as_gen/matplotlib.pyplot.hist.html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C22C6-8200-40F4-8F67-AFA3953CD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14" y="2410325"/>
            <a:ext cx="3209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3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Utilizamos la librería pandas, específicamente la función </a:t>
            </a:r>
            <a:r>
              <a:rPr lang="es-ES" dirty="0" err="1"/>
              <a:t>crosstab</a:t>
            </a:r>
            <a:endParaRPr lang="es-ES" dirty="0"/>
          </a:p>
          <a:p>
            <a:r>
              <a:rPr lang="es-ES" dirty="0"/>
              <a:t>Sintaxis:</a:t>
            </a:r>
          </a:p>
          <a:p>
            <a:r>
              <a:rPr lang="es-ES" dirty="0" err="1"/>
              <a:t>Ej</a:t>
            </a:r>
            <a:r>
              <a:rPr lang="es-ES" dirty="0"/>
              <a:t>: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Tablas de contingencia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/>
              <a:t>https://pandas.pydata.org/pandas-docs/stable/reference/api/pandas.crosstab.html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4690D-B1BA-4FA3-8E0E-3F94E4BC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98" y="3149732"/>
            <a:ext cx="3981450" cy="2876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F37BE-DCE4-466D-B4E4-C883D52BE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26" y="2477357"/>
            <a:ext cx="2420347" cy="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5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Método </a:t>
            </a:r>
            <a:r>
              <a:rPr lang="es-ES" dirty="0" err="1"/>
              <a:t>plt.pcolormesh</a:t>
            </a:r>
            <a:r>
              <a:rPr lang="es-ES" dirty="0"/>
              <a:t>(z)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 err="1"/>
              <a:t>Heatmap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https://matplotlib.org/3.3.1/api/_as_gen/matplotlib.pyplot.pcolormesh.html#matplotlib.pyplot.pcolormesh</a:t>
            </a:r>
            <a:br>
              <a:rPr lang="es-CL" dirty="0"/>
            </a:br>
            <a:r>
              <a:rPr lang="es-CL" dirty="0">
                <a:hlinkClick r:id="rId3"/>
              </a:rPr>
              <a:t>https://matplotlib.org/3.3.1/api/_as_gen/matplotlib.pyplot.colorbar.html#matplotlib.pyplot.colorbar</a:t>
            </a:r>
            <a:r>
              <a:rPr lang="es-C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FDE2F-3752-4E1F-88F2-4CCF721B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703" y="2891502"/>
            <a:ext cx="3381375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1061AA-6820-4078-9123-333FA53F5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924" y="2881977"/>
            <a:ext cx="3371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Dos formas: </a:t>
            </a:r>
            <a:r>
              <a:rPr lang="es-ES" dirty="0" err="1"/>
              <a:t>plt.plot</a:t>
            </a:r>
            <a:r>
              <a:rPr lang="es-ES" dirty="0"/>
              <a:t>(x, y, marcador), </a:t>
            </a:r>
            <a:r>
              <a:rPr lang="es-ES" dirty="0" err="1"/>
              <a:t>plt.scatterplot</a:t>
            </a:r>
            <a:r>
              <a:rPr lang="es-ES" dirty="0"/>
              <a:t>(</a:t>
            </a:r>
            <a:r>
              <a:rPr lang="es-ES" dirty="0" err="1"/>
              <a:t>x,y</a:t>
            </a:r>
            <a:r>
              <a:rPr lang="es-ES" dirty="0"/>
              <a:t>)</a:t>
            </a:r>
          </a:p>
          <a:p>
            <a:r>
              <a:rPr lang="es-ES" dirty="0"/>
              <a:t>Set de datos: Iris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Diagramas de Dispersión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6441235"/>
            <a:ext cx="10515600" cy="382214"/>
          </a:xfrm>
        </p:spPr>
        <p:txBody>
          <a:bodyPr/>
          <a:lstStyle/>
          <a:p>
            <a:r>
              <a:rPr lang="es-CL" dirty="0">
                <a:hlinkClick r:id="rId2"/>
              </a:rPr>
              <a:t>https://matplotlib.org/3.3.1/api/_as_gen/matplotlib.pyplot.plot.html</a:t>
            </a:r>
            <a:r>
              <a:rPr lang="es-CL" dirty="0"/>
              <a:t> </a:t>
            </a:r>
          </a:p>
          <a:p>
            <a:r>
              <a:rPr lang="es-CL" dirty="0">
                <a:hlinkClick r:id="rId3"/>
              </a:rPr>
              <a:t>https://matplotlib.org/3.3.1/api/_as_gen/matplotlib.pyplot.scatter.html</a:t>
            </a:r>
            <a:r>
              <a:rPr lang="es-CL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16F31-D0FA-4B03-B7A0-303BCBCC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507" y="2340824"/>
            <a:ext cx="3607707" cy="146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22BC9-5061-4031-AFC9-4607205FE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71" y="2340824"/>
            <a:ext cx="3219450" cy="885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BBB1E-6D3B-48E4-BB9B-7080B2BA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605" y="3868311"/>
            <a:ext cx="3209925" cy="2647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54CF0-B86F-4EAE-9BA4-4124D49DA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829" y="3868311"/>
            <a:ext cx="3209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9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0.00324 L -0.29597 -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C75E53-CC73-4AF5-9E8C-97D536A943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4695"/>
                <a:ext cx="10515600" cy="4277463"/>
              </a:xfrm>
            </p:spPr>
            <p:txBody>
              <a:bodyPr/>
              <a:lstStyle/>
              <a:p>
                <a:r>
                  <a:rPr lang="es-ES" dirty="0"/>
                  <a:t>Coeficiente de correlación y visualización:</a:t>
                </a:r>
              </a:p>
              <a:p>
                <a:pPr lvl="1"/>
                <a:r>
                  <a:rPr lang="es-ES" dirty="0"/>
                  <a:t>Diagramas de Dispersión</a:t>
                </a:r>
              </a:p>
              <a:p>
                <a:pPr lvl="1"/>
                <a:r>
                  <a:rPr lang="es-ES" dirty="0" err="1"/>
                  <a:t>Heatmap</a:t>
                </a:r>
                <a:r>
                  <a:rPr lang="es-ES" dirty="0"/>
                  <a:t> (para analizar múltiples correlaciones entre variables)</a:t>
                </a:r>
              </a:p>
              <a:p>
                <a:r>
                  <a:rPr lang="es-ES" dirty="0"/>
                  <a:t>Calculamos correlaciones entre pares de variables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/>
              </a:p>
              <a:p>
                <a:r>
                  <a:rPr lang="es-ES" dirty="0"/>
                  <a:t>En la practica, si tenemos un </a:t>
                </a:r>
                <a:r>
                  <a:rPr lang="es-ES" dirty="0" err="1"/>
                  <a:t>DataFrame</a:t>
                </a:r>
                <a:r>
                  <a:rPr lang="es-ES" dirty="0"/>
                  <a:t> de Pandas</a:t>
                </a:r>
              </a:p>
              <a:p>
                <a:pPr lvl="1"/>
                <a:r>
                  <a:rPr lang="es-ES" dirty="0" err="1"/>
                  <a:t>df.corr</a:t>
                </a:r>
                <a:r>
                  <a:rPr lang="es-ES" dirty="0"/>
                  <a:t>()</a:t>
                </a:r>
              </a:p>
              <a:p>
                <a:pPr lvl="1"/>
                <a:r>
                  <a:rPr lang="es-ES" dirty="0"/>
                  <a:t>Esto genera una tabla simétrica, con los índices de pares de variables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5C75E53-CC73-4AF5-9E8C-97D536A943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4695"/>
                <a:ext cx="10515600" cy="4277463"/>
              </a:xfrm>
              <a:blipFill>
                <a:blip r:embed="rId2"/>
                <a:stretch>
                  <a:fillRect l="-1043" t="-227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Correlaciones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6212629"/>
            <a:ext cx="10515600" cy="382214"/>
          </a:xfrm>
        </p:spPr>
        <p:txBody>
          <a:bodyPr/>
          <a:lstStyle/>
          <a:p>
            <a:r>
              <a:rPr lang="es-CL" dirty="0"/>
              <a:t>https://pandas.pydata.org/pandas-docs/stable/reference/api/pandas.DataFrame.corr.html</a:t>
            </a:r>
          </a:p>
        </p:txBody>
      </p:sp>
    </p:spTree>
    <p:extLst>
      <p:ext uri="{BB962C8B-B14F-4D97-AF65-F5344CB8AC3E}">
        <p14:creationId xmlns:p14="http://schemas.microsoft.com/office/powerpoint/2010/main" val="322702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Ejemplos: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Correlaciones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6212629"/>
            <a:ext cx="10515600" cy="382214"/>
          </a:xfrm>
        </p:spPr>
        <p:txBody>
          <a:bodyPr/>
          <a:lstStyle/>
          <a:p>
            <a:r>
              <a:rPr lang="es-CL" dirty="0"/>
              <a:t>https://pandas.pydata.org/pandas-docs/stable/reference/api/pandas.DataFrame.corr.html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87B1D-9122-4D04-8233-7068D913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828924"/>
            <a:ext cx="517207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C9911-BECC-467B-88B5-2EA068354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06288"/>
            <a:ext cx="51911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85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C75E53-CC73-4AF5-9E8C-97D536A94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7463"/>
          </a:xfrm>
        </p:spPr>
        <p:txBody>
          <a:bodyPr/>
          <a:lstStyle/>
          <a:p>
            <a:r>
              <a:rPr lang="es-ES" dirty="0"/>
              <a:t>Añadiendo texto al </a:t>
            </a:r>
            <a:r>
              <a:rPr lang="es-ES" dirty="0" err="1"/>
              <a:t>heatmap</a:t>
            </a:r>
            <a:r>
              <a:rPr lang="es-ES" dirty="0"/>
              <a:t>: </a:t>
            </a:r>
            <a:r>
              <a:rPr lang="es-ES" dirty="0" err="1"/>
              <a:t>plt.text</a:t>
            </a:r>
            <a:r>
              <a:rPr lang="es-ES" dirty="0"/>
              <a:t>(x, y, s, *</a:t>
            </a:r>
            <a:r>
              <a:rPr lang="es-ES" dirty="0" err="1"/>
              <a:t>args</a:t>
            </a:r>
            <a:r>
              <a:rPr lang="es-E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55A1F-1947-4955-AC22-6A7EBD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Gráficos Básicos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C55AF-E703-47D4-A629-0299B9BF2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/>
              <a:t>Correlaciones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46E236-BD51-4955-AC7C-A7A9C1D08FC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6212629"/>
            <a:ext cx="10515600" cy="382214"/>
          </a:xfrm>
        </p:spPr>
        <p:txBody>
          <a:bodyPr/>
          <a:lstStyle/>
          <a:p>
            <a:r>
              <a:rPr lang="es-CL" dirty="0"/>
              <a:t>https://pandas.pydata.org/pandas-docs/stable/reference/api/pandas.DataFrame.corr.html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19F6D-0C8C-4DF3-AF2F-C6705340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971746"/>
            <a:ext cx="5229225" cy="212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EF69EB-C5C4-461D-BE8E-EE4E5D18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2971746"/>
            <a:ext cx="37909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1E23-FB6E-5B48-9BF0-9C8F42A87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Matplotlib</a:t>
            </a:r>
            <a:endParaRPr lang="es-ES_tradnl" dirty="0"/>
          </a:p>
        </p:txBody>
      </p:sp>
      <p:pic>
        <p:nvPicPr>
          <p:cNvPr id="1030" name="Picture 6" descr="matplotlib.pyplot.show — Matplotlib 2.1.1 documentation">
            <a:extLst>
              <a:ext uri="{FF2B5EF4-FFF2-40B4-BE49-F238E27FC236}">
                <a16:creationId xmlns:a16="http://schemas.microsoft.com/office/drawing/2014/main" id="{9EF4C04B-0A58-4E18-A8C6-4A4E9E27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779" y="2863437"/>
            <a:ext cx="2910656" cy="20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09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Matplotlib</a:t>
            </a:r>
            <a:r>
              <a:rPr lang="es-ES_tradnl" dirty="0"/>
              <a:t> surge como una librería para hacer gráficos estilo MATLAB el 2003</a:t>
            </a:r>
          </a:p>
          <a:p>
            <a:pPr lvl="1"/>
            <a:r>
              <a:rPr lang="es-ES_tradnl" dirty="0"/>
              <a:t>Pertenece al ecosistema de computación científica de </a:t>
            </a:r>
            <a:r>
              <a:rPr lang="es-ES_tradnl" dirty="0" err="1"/>
              <a:t>SciPy</a:t>
            </a:r>
            <a:r>
              <a:rPr lang="es-ES_tradnl" dirty="0"/>
              <a:t> [</a:t>
            </a:r>
            <a:r>
              <a:rPr lang="es-ES_tradnl" dirty="0">
                <a:hlinkClick r:id="rId2"/>
              </a:rPr>
              <a:t>link</a:t>
            </a:r>
            <a:r>
              <a:rPr lang="es-ES_tradnl" dirty="0"/>
              <a:t>]</a:t>
            </a:r>
          </a:p>
          <a:p>
            <a:pPr lvl="1"/>
            <a:r>
              <a:rPr lang="es-ES_tradnl" dirty="0"/>
              <a:t>Código abierto, licencia Estilo BSD</a:t>
            </a:r>
          </a:p>
          <a:p>
            <a:r>
              <a:rPr lang="es-ES_tradnl" dirty="0"/>
              <a:t>Principalmente los gráficos son en 2D, pero incluye una interfaz rudimentaria para generar gráficos 3D.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Matplotlib</a:t>
            </a:r>
            <a:endParaRPr lang="es-ES_trad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i="1" dirty="0"/>
              <a:t>“A Little </a:t>
            </a:r>
            <a:r>
              <a:rPr lang="es-ES_tradnl" i="1" dirty="0" err="1"/>
              <a:t>Background</a:t>
            </a:r>
            <a:r>
              <a:rPr lang="es-ES_tradnl" i="1" dirty="0"/>
              <a:t>”</a:t>
            </a:r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4164B621-6A24-4E8E-98A2-CBEFA137B150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7398278" y="3999705"/>
            <a:ext cx="3474509" cy="2605883"/>
          </a:xfrm>
        </p:spPr>
      </p:pic>
      <p:pic>
        <p:nvPicPr>
          <p:cNvPr id="11" name="Picture 10" descr="A picture containing text, photo, person&#10;&#10;Description automatically generated">
            <a:extLst>
              <a:ext uri="{FF2B5EF4-FFF2-40B4-BE49-F238E27FC236}">
                <a16:creationId xmlns:a16="http://schemas.microsoft.com/office/drawing/2014/main" id="{6069769F-CDA3-4F4E-AC9D-8687200F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14" y="4523383"/>
            <a:ext cx="2905125" cy="217884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3800C-784E-4B5A-AB74-EEA426D62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436" y="4367611"/>
            <a:ext cx="3320518" cy="2490389"/>
          </a:xfrm>
          <a:prstGeom prst="rect">
            <a:avLst/>
          </a:prstGeom>
        </p:spPr>
      </p:pic>
      <p:pic>
        <p:nvPicPr>
          <p:cNvPr id="5" name="Picture 6" descr="matplotlib.pyplot.show — Matplotlib 2.1.1 documentation">
            <a:extLst>
              <a:ext uri="{FF2B5EF4-FFF2-40B4-BE49-F238E27FC236}">
                <a16:creationId xmlns:a16="http://schemas.microsoft.com/office/drawing/2014/main" id="{FF3243D3-2204-4BAF-95ED-5D84413E6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9" b="32156"/>
          <a:stretch/>
        </p:blipFill>
        <p:spPr bwMode="auto">
          <a:xfrm>
            <a:off x="7879292" y="220166"/>
            <a:ext cx="3810000" cy="10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4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Ejemplo de uso de </a:t>
            </a:r>
            <a:r>
              <a:rPr lang="es-ES_tradnl" dirty="0" err="1"/>
              <a:t>Matplotlib</a:t>
            </a:r>
            <a:r>
              <a:rPr lang="es-ES_tradnl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Matplotlib</a:t>
            </a:r>
            <a:endParaRPr lang="es-ES_tradn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i="1" dirty="0"/>
              <a:t>“A Little </a:t>
            </a:r>
            <a:r>
              <a:rPr lang="es-ES_tradnl" i="1" dirty="0" err="1"/>
              <a:t>Background</a:t>
            </a:r>
            <a:r>
              <a:rPr lang="es-ES_tradnl" i="1" dirty="0"/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77F4A9-9A9C-4CBA-A89D-B179FDC7662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>
                <a:hlinkClick r:id="rId3"/>
              </a:rPr>
              <a:t>https://www.youtube.com/watch?v=BIvezCVcsYs</a:t>
            </a:r>
            <a:r>
              <a:rPr lang="es-CL" dirty="0"/>
              <a:t>, </a:t>
            </a:r>
            <a:r>
              <a:rPr lang="es-CL" dirty="0">
                <a:hlinkClick r:id="rId4"/>
              </a:rPr>
              <a:t>https://github.com/achael/eht-imaging</a:t>
            </a:r>
            <a:r>
              <a:rPr lang="es-CL" dirty="0"/>
              <a:t> </a:t>
            </a:r>
          </a:p>
        </p:txBody>
      </p:sp>
      <p:pic>
        <p:nvPicPr>
          <p:cNvPr id="12" name="Picture 11" descr="A person sitting at a desk&#10;&#10;Description automatically generated">
            <a:extLst>
              <a:ext uri="{FF2B5EF4-FFF2-40B4-BE49-F238E27FC236}">
                <a16:creationId xmlns:a16="http://schemas.microsoft.com/office/drawing/2014/main" id="{F00D057A-3C9F-4FF2-BB3D-0EFFE9F2C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10682"/>
            <a:ext cx="5762624" cy="3241476"/>
          </a:xfrm>
          <a:prstGeom prst="rect">
            <a:avLst/>
          </a:prstGeom>
        </p:spPr>
      </p:pic>
      <p:pic>
        <p:nvPicPr>
          <p:cNvPr id="15" name="Picture 14" descr="A close up of a light&#10;&#10;Description automatically generated">
            <a:extLst>
              <a:ext uri="{FF2B5EF4-FFF2-40B4-BE49-F238E27FC236}">
                <a16:creationId xmlns:a16="http://schemas.microsoft.com/office/drawing/2014/main" id="{464A2FE3-7CCF-4A92-B33F-B6749371C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829" y="2964841"/>
            <a:ext cx="3558635" cy="20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¿Cómo empezamos a trabajar con </a:t>
            </a:r>
            <a:r>
              <a:rPr lang="es-ES" dirty="0" err="1"/>
              <a:t>Matplotlib</a:t>
            </a:r>
            <a:r>
              <a:rPr lang="es-E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Instalación</a:t>
            </a:r>
          </a:p>
          <a:p>
            <a:pPr lvl="1"/>
            <a:r>
              <a:rPr lang="es-ES" dirty="0" err="1"/>
              <a:t>Pip</a:t>
            </a:r>
            <a:r>
              <a:rPr lang="es-ES" dirty="0"/>
              <a:t>: </a:t>
            </a:r>
            <a:r>
              <a:rPr lang="es-ES" dirty="0">
                <a:latin typeface="Lucida Console" panose="020B0609040504020204" pitchFamily="49" charset="0"/>
              </a:rPr>
              <a:t>$ </a:t>
            </a:r>
            <a:r>
              <a:rPr lang="es-ES" dirty="0" err="1">
                <a:latin typeface="Lucida Console" panose="020B0609040504020204" pitchFamily="49" charset="0"/>
              </a:rPr>
              <a:t>pip</a:t>
            </a:r>
            <a:r>
              <a:rPr lang="es-ES" dirty="0">
                <a:latin typeface="Lucida Console" panose="020B0609040504020204" pitchFamily="49" charset="0"/>
              </a:rPr>
              <a:t> </a:t>
            </a:r>
            <a:r>
              <a:rPr lang="es-ES" dirty="0" err="1">
                <a:latin typeface="Lucida Console" panose="020B0609040504020204" pitchFamily="49" charset="0"/>
              </a:rPr>
              <a:t>install</a:t>
            </a:r>
            <a:r>
              <a:rPr lang="es-ES" dirty="0">
                <a:latin typeface="Lucida Console" panose="020B0609040504020204" pitchFamily="49" charset="0"/>
              </a:rPr>
              <a:t>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ES" dirty="0">
              <a:latin typeface="Lucida Console" panose="020B0609040504020204" pitchFamily="49" charset="0"/>
            </a:endParaRPr>
          </a:p>
          <a:p>
            <a:pPr lvl="1"/>
            <a:r>
              <a:rPr lang="es-ES" dirty="0"/>
              <a:t>Anaconda: </a:t>
            </a:r>
            <a:r>
              <a:rPr lang="es-ES" dirty="0">
                <a:latin typeface="Lucida Console" panose="020B0609040504020204" pitchFamily="49" charset="0"/>
              </a:rPr>
              <a:t>$ </a:t>
            </a:r>
            <a:r>
              <a:rPr lang="es-ES" dirty="0" err="1">
                <a:latin typeface="Lucida Console" panose="020B0609040504020204" pitchFamily="49" charset="0"/>
              </a:rPr>
              <a:t>conda</a:t>
            </a:r>
            <a:r>
              <a:rPr lang="es-ES" dirty="0">
                <a:latin typeface="Lucida Console" panose="020B0609040504020204" pitchFamily="49" charset="0"/>
              </a:rPr>
              <a:t> </a:t>
            </a:r>
            <a:r>
              <a:rPr lang="es-ES" dirty="0" err="1">
                <a:latin typeface="Lucida Console" panose="020B0609040504020204" pitchFamily="49" charset="0"/>
              </a:rPr>
              <a:t>install</a:t>
            </a:r>
            <a:r>
              <a:rPr lang="es-ES" dirty="0">
                <a:latin typeface="Lucida Console" panose="020B0609040504020204" pitchFamily="49" charset="0"/>
              </a:rPr>
              <a:t>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ES" dirty="0">
              <a:latin typeface="Lucida Console" panose="020B0609040504020204" pitchFamily="49" charset="0"/>
            </a:endParaRPr>
          </a:p>
          <a:p>
            <a:pPr lvl="1"/>
            <a:endParaRPr lang="es-ES" dirty="0">
              <a:latin typeface="Lucida Console" panose="020B06090405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Utilización:</a:t>
            </a:r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lvl="1"/>
            <a:r>
              <a:rPr lang="es-ES" dirty="0"/>
              <a:t>La segunda línea es necesaria cuando utilizamos </a:t>
            </a:r>
            <a:r>
              <a:rPr lang="es-ES" dirty="0" err="1"/>
              <a:t>jupyter</a:t>
            </a:r>
            <a:r>
              <a:rPr lang="es-ES" dirty="0"/>
              <a:t>, principalmente para activar el </a:t>
            </a:r>
            <a:r>
              <a:rPr lang="es-ES" dirty="0" err="1"/>
              <a:t>backend</a:t>
            </a:r>
            <a:r>
              <a:rPr lang="es-ES" dirty="0"/>
              <a:t> de </a:t>
            </a:r>
            <a:r>
              <a:rPr lang="es-ES" dirty="0" err="1"/>
              <a:t>ipython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Si utilizamos Python puro, no es necesario dicho comando</a:t>
            </a:r>
          </a:p>
          <a:p>
            <a:endParaRPr lang="es-ES" dirty="0">
              <a:latin typeface="Lucida Console" panose="020B0609040504020204" pitchFamily="49" charset="0"/>
            </a:endParaRPr>
          </a:p>
          <a:p>
            <a:pPr lvl="1"/>
            <a:endParaRPr lang="es-ES" dirty="0">
              <a:latin typeface="Lucida Console" panose="020B060904050402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037FA-8794-4AF1-B39F-F0BA5CAA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4108881"/>
            <a:ext cx="28098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Componentes de </a:t>
            </a:r>
            <a:r>
              <a:rPr lang="es-ES" dirty="0" err="1"/>
              <a:t>Matplotlib</a:t>
            </a:r>
            <a:endParaRPr lang="es-ES" dirty="0"/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¿</a:t>
            </a:r>
            <a:r>
              <a:rPr lang="es-ES" dirty="0" err="1">
                <a:latin typeface="Lucida Console" panose="020B0609040504020204" pitchFamily="49" charset="0"/>
              </a:rPr>
              <a:t>Backend</a:t>
            </a:r>
            <a:r>
              <a:rPr lang="es-ES" dirty="0">
                <a:latin typeface="Lucida Console" panose="020B0609040504020204" pitchFamily="49" charset="0"/>
              </a:rPr>
              <a:t>?</a:t>
            </a:r>
            <a:endParaRPr lang="es-C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10E333-DF5D-4E26-93B5-66EBBF96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14" y="2783092"/>
            <a:ext cx="61436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86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latin typeface="Calibri (Body)"/>
              </a:rPr>
              <a:t>Backend</a:t>
            </a:r>
            <a:r>
              <a:rPr lang="es-ES" dirty="0">
                <a:latin typeface="Calibri (Body)"/>
              </a:rPr>
              <a:t>:</a:t>
            </a:r>
          </a:p>
          <a:p>
            <a:pPr lvl="1"/>
            <a:r>
              <a:rPr lang="es-ES" dirty="0">
                <a:latin typeface="Calibri (Body)"/>
              </a:rPr>
              <a:t>Componente que permite exportar en distintos formatos </a:t>
            </a:r>
            <a:r>
              <a:rPr lang="es-ES" dirty="0" err="1">
                <a:latin typeface="Calibri (Body)"/>
              </a:rPr>
              <a:t>ej</a:t>
            </a:r>
            <a:r>
              <a:rPr lang="es-ES" dirty="0">
                <a:latin typeface="Calibri (Body)"/>
              </a:rPr>
              <a:t> (</a:t>
            </a:r>
            <a:r>
              <a:rPr lang="es-ES" dirty="0" err="1">
                <a:latin typeface="Calibri (Body)"/>
              </a:rPr>
              <a:t>PNG,JPG,PDF,etc</a:t>
            </a:r>
            <a:r>
              <a:rPr lang="es-ES" dirty="0">
                <a:latin typeface="Calibri (Body)"/>
              </a:rPr>
              <a:t>.)</a:t>
            </a:r>
          </a:p>
          <a:p>
            <a:pPr lvl="1"/>
            <a:r>
              <a:rPr lang="es-ES" dirty="0" err="1">
                <a:latin typeface="Calibri (Body)"/>
              </a:rPr>
              <a:t>Especificamente</a:t>
            </a:r>
            <a:r>
              <a:rPr lang="es-ES" dirty="0">
                <a:latin typeface="Calibri (Body)"/>
              </a:rPr>
              <a:t>: </a:t>
            </a:r>
          </a:p>
          <a:p>
            <a:pPr lvl="2"/>
            <a:r>
              <a:rPr lang="es-ES" dirty="0" err="1">
                <a:latin typeface="Calibri (Body)"/>
              </a:rPr>
              <a:t>FigureCanvas</a:t>
            </a:r>
            <a:r>
              <a:rPr lang="es-ES" dirty="0">
                <a:latin typeface="Calibri (Body)"/>
              </a:rPr>
              <a:t>: Área donde el gráfico se va a dibujar</a:t>
            </a:r>
          </a:p>
          <a:p>
            <a:pPr lvl="2"/>
            <a:r>
              <a:rPr lang="es-ES" dirty="0" err="1">
                <a:latin typeface="Calibri (Body)"/>
              </a:rPr>
              <a:t>Renderer</a:t>
            </a:r>
            <a:r>
              <a:rPr lang="es-ES" dirty="0">
                <a:latin typeface="Calibri (Body)"/>
              </a:rPr>
              <a:t>: La herramienta utilizada para dibujar en </a:t>
            </a:r>
            <a:r>
              <a:rPr lang="es-ES" dirty="0" err="1">
                <a:latin typeface="Calibri (Body)"/>
              </a:rPr>
              <a:t>FigureCanvas</a:t>
            </a:r>
            <a:endParaRPr lang="es-ES" dirty="0">
              <a:latin typeface="Calibri (Body)"/>
            </a:endParaRPr>
          </a:p>
          <a:p>
            <a:pPr lvl="2"/>
            <a:r>
              <a:rPr lang="es-ES" dirty="0" err="1">
                <a:latin typeface="Calibri (Body)"/>
              </a:rPr>
              <a:t>Event</a:t>
            </a:r>
            <a:r>
              <a:rPr lang="es-ES" dirty="0">
                <a:latin typeface="Calibri (Body)"/>
              </a:rPr>
              <a:t>: Maneja entradas (</a:t>
            </a:r>
            <a:r>
              <a:rPr lang="es-ES" dirty="0" err="1">
                <a:latin typeface="Calibri (Body)"/>
              </a:rPr>
              <a:t>clicks</a:t>
            </a:r>
            <a:r>
              <a:rPr lang="es-ES" dirty="0">
                <a:latin typeface="Calibri (Body)"/>
              </a:rPr>
              <a:t> de mouse, teclas, etc.)</a:t>
            </a:r>
          </a:p>
          <a:p>
            <a:pPr marL="457200" lvl="1" indent="0" algn="ctr">
              <a:buNone/>
            </a:pPr>
            <a:endParaRPr lang="es-ES" dirty="0">
              <a:latin typeface="Calibri (Body)"/>
            </a:endParaRPr>
          </a:p>
          <a:p>
            <a:pPr marL="457200" lvl="1" indent="0" algn="ctr">
              <a:buNone/>
            </a:pPr>
            <a:r>
              <a:rPr lang="es-ES" dirty="0">
                <a:latin typeface="Calibri (Body)"/>
              </a:rPr>
              <a:t>“</a:t>
            </a:r>
            <a:r>
              <a:rPr lang="es-ES" dirty="0" err="1">
                <a:latin typeface="Calibri (Body)"/>
              </a:rPr>
              <a:t>FigureCanvas</a:t>
            </a:r>
            <a:r>
              <a:rPr lang="es-ES" dirty="0">
                <a:latin typeface="Calibri (Body)"/>
              </a:rPr>
              <a:t> es nuestro papel, Render es nuestro pincel, </a:t>
            </a:r>
            <a:r>
              <a:rPr lang="es-ES" dirty="0" err="1">
                <a:latin typeface="Calibri (Body)"/>
              </a:rPr>
              <a:t>Event</a:t>
            </a:r>
            <a:r>
              <a:rPr lang="es-ES" dirty="0">
                <a:latin typeface="Calibri (Body)"/>
              </a:rPr>
              <a:t> son instrucciones de alguien sobre que dibujar”</a:t>
            </a: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Componentes de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75A0E-52C0-4662-B484-BF9790CCC2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/>
              <a:t>https://www.aosabook.org/en/matplotlib.html</a:t>
            </a:r>
          </a:p>
        </p:txBody>
      </p:sp>
    </p:spTree>
    <p:extLst>
      <p:ext uri="{BB962C8B-B14F-4D97-AF65-F5344CB8AC3E}">
        <p14:creationId xmlns:p14="http://schemas.microsoft.com/office/powerpoint/2010/main" val="121847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7C61F3-9A04-4EF1-B4B1-4C897454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20"/>
            <a:ext cx="10515600" cy="4351338"/>
          </a:xfrm>
        </p:spPr>
        <p:txBody>
          <a:bodyPr/>
          <a:lstStyle/>
          <a:p>
            <a:r>
              <a:rPr lang="es-ES" dirty="0" err="1">
                <a:latin typeface="Calibri (Body)"/>
              </a:rPr>
              <a:t>Artist</a:t>
            </a:r>
            <a:r>
              <a:rPr lang="es-ES" dirty="0">
                <a:latin typeface="Calibri (Body)"/>
              </a:rPr>
              <a:t> </a:t>
            </a:r>
            <a:r>
              <a:rPr lang="es-ES" dirty="0" err="1">
                <a:latin typeface="Calibri (Body)"/>
              </a:rPr>
              <a:t>Layer</a:t>
            </a:r>
            <a:endParaRPr lang="es-ES" dirty="0">
              <a:latin typeface="Calibri (Body)"/>
            </a:endParaRPr>
          </a:p>
          <a:p>
            <a:pPr lvl="1"/>
            <a:r>
              <a:rPr lang="es-ES" dirty="0">
                <a:latin typeface="Calibri (Body)"/>
              </a:rPr>
              <a:t>Controla todos los elementos en la figuras, por lo mismo, otorga una mayor facilidad al momento de graficar</a:t>
            </a:r>
          </a:p>
          <a:p>
            <a:pPr lvl="1"/>
            <a:r>
              <a:rPr lang="es-ES" dirty="0">
                <a:latin typeface="Calibri (Body)"/>
              </a:rPr>
              <a:t>También conocido como la interfaz de Orientación de Objetos</a:t>
            </a:r>
          </a:p>
          <a:p>
            <a:pPr lvl="2"/>
            <a:r>
              <a:rPr lang="es-ES" dirty="0">
                <a:latin typeface="Calibri (Body)"/>
              </a:rPr>
              <a:t>Cada elemento del gráfico es un elemento artista, el cual puede estar compuesto por varios artistas a su vez</a:t>
            </a:r>
          </a:p>
          <a:p>
            <a:pPr marL="971550" lvl="1" indent="-514350">
              <a:buFont typeface="+mj-lt"/>
              <a:buAutoNum type="arabicPeriod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lvl="1"/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B20B2A-FC7B-4A65-A0B5-DFFBC8C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Matplotlib</a:t>
            </a:r>
            <a:endParaRPr lang="es-CL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8EDDD4-AE7F-48D1-964B-4AE528D4683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" dirty="0">
                <a:latin typeface="Lucida Console" panose="020B0609040504020204" pitchFamily="49" charset="0"/>
              </a:rPr>
              <a:t>Componentes de </a:t>
            </a:r>
            <a:r>
              <a:rPr lang="es-ES" dirty="0" err="1">
                <a:latin typeface="Lucida Console" panose="020B0609040504020204" pitchFamily="49" charset="0"/>
              </a:rPr>
              <a:t>Matplotlib</a:t>
            </a:r>
            <a:endParaRPr lang="es-C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75A0E-52C0-4662-B484-BF9790CCC26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/>
              <a:t>                                                                                                       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A7C34C-CF65-4085-8C9F-0624FE23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609" y="3676489"/>
            <a:ext cx="3906982" cy="293023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F37E258-62B2-49C1-A04D-78CF01D52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13634"/>
            <a:ext cx="5006108" cy="274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7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5391</TotalTime>
  <Words>1234</Words>
  <Application>Microsoft Office PowerPoint</Application>
  <PresentationFormat>Panorámica</PresentationFormat>
  <Paragraphs>179</Paragraphs>
  <Slides>30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(Body)</vt:lpstr>
      <vt:lpstr>Calibri Light</vt:lpstr>
      <vt:lpstr>Cambria Math</vt:lpstr>
      <vt:lpstr>Consolas</vt:lpstr>
      <vt:lpstr>HelveticaNeue</vt:lpstr>
      <vt:lpstr>Lucida Console</vt:lpstr>
      <vt:lpstr>Tema de Office</vt:lpstr>
      <vt:lpstr>Clase 2: Matplotlib</vt:lpstr>
      <vt:lpstr>Presentación de PowerPoint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Gráficos Basicos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Gráficos Básicos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Christopher Bernard Pope Schwartz</cp:lastModifiedBy>
  <cp:revision>94</cp:revision>
  <dcterms:created xsi:type="dcterms:W3CDTF">2019-07-03T20:50:11Z</dcterms:created>
  <dcterms:modified xsi:type="dcterms:W3CDTF">2020-11-10T16:07:19Z</dcterms:modified>
</cp:coreProperties>
</file>